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4"/>
  </p:sldMasterIdLst>
  <p:notesMasterIdLst>
    <p:notesMasterId r:id="rId15"/>
  </p:notesMasterIdLst>
  <p:handoutMasterIdLst>
    <p:handoutMasterId r:id="rId16"/>
  </p:handoutMasterIdLst>
  <p:sldIdLst>
    <p:sldId id="263" r:id="rId5"/>
    <p:sldId id="388" r:id="rId6"/>
    <p:sldId id="422" r:id="rId7"/>
    <p:sldId id="440" r:id="rId8"/>
    <p:sldId id="441" r:id="rId9"/>
    <p:sldId id="347" r:id="rId10"/>
    <p:sldId id="338" r:id="rId11"/>
    <p:sldId id="357" r:id="rId12"/>
    <p:sldId id="442" r:id="rId13"/>
    <p:sldId id="326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1F6"/>
    <a:srgbClr val="FADFEB"/>
    <a:srgbClr val="DEF3F8"/>
    <a:srgbClr val="C0E9F2"/>
    <a:srgbClr val="F2FCEA"/>
    <a:srgbClr val="77A9D2"/>
    <a:srgbClr val="FF6965"/>
    <a:srgbClr val="52D0D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-540" y="-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9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F3F9-A383-40CF-841B-6426D82ECB85}" type="datetimeFigureOut">
              <a:rPr lang="ru-RU" smtClean="0"/>
              <a:pPr/>
              <a:t>21.04.2025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F9E2-D527-45E4-B727-833247D273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7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939AFE-BB02-4C73-90C5-EC8E3EF1B2B7}" type="datetimeFigureOut">
              <a:rPr lang="ru-RU" smtClean="0"/>
              <a:pPr/>
              <a:t>21.04.2025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A317B9-C598-4F27-A3B1-3B9265B7BD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925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317B9-C598-4F27-A3B1-3B9265B7BD8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317B9-C598-4F27-A3B1-3B9265B7BD81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317B9-C598-4F27-A3B1-3B9265B7BD8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317B9-C598-4F27-A3B1-3B9265B7BD81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317B9-C598-4F27-A3B1-3B9265B7BD81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317B9-C598-4F27-A3B1-3B9265B7BD81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317B9-C598-4F27-A3B1-3B9265B7BD81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317B9-C598-4F27-A3B1-3B9265B7BD81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317B9-C598-4F27-A3B1-3B9265B7BD81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317B9-C598-4F27-A3B1-3B9265B7BD81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wmf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18.png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19.png"/><Relationship Id="rId1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21.png"/><Relationship Id="rId14" Type="http://schemas.openxmlformats.org/officeDocument/2006/relationships/image" Target="../media/image1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21.png"/><Relationship Id="rId1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21.png"/><Relationship Id="rId14" Type="http://schemas.openxmlformats.org/officeDocument/2006/relationships/image" Target="../media/image15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25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21.png"/><Relationship Id="rId14" Type="http://schemas.openxmlformats.org/officeDocument/2006/relationships/image" Target="../media/image1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06992" y="1801368"/>
            <a:ext cx="9144000" cy="1271668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5012" y="4566542"/>
            <a:ext cx="5761973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951" y="3112387"/>
            <a:ext cx="682266" cy="7074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922" y="617943"/>
            <a:ext cx="504825" cy="5715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11789" y="4694476"/>
            <a:ext cx="930391" cy="122759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992" y="144368"/>
            <a:ext cx="542925" cy="5238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542" y="5334195"/>
            <a:ext cx="619050" cy="78571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01" y="793708"/>
            <a:ext cx="504439" cy="57322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035" y="3237635"/>
            <a:ext cx="505836" cy="52782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545" y="3532354"/>
            <a:ext cx="1837994" cy="134761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23" y="1849821"/>
            <a:ext cx="608569" cy="69251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8372" y="2012025"/>
            <a:ext cx="714375" cy="75247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272" y="5066318"/>
            <a:ext cx="1038023" cy="70715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8" y="272246"/>
            <a:ext cx="1860164" cy="131190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542" y="842568"/>
            <a:ext cx="576489" cy="54967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685" y="422756"/>
            <a:ext cx="1363851" cy="480937"/>
          </a:xfrm>
          <a:prstGeom prst="rect">
            <a:avLst/>
          </a:prstGeom>
        </p:spPr>
      </p:pic>
      <p:pic>
        <p:nvPicPr>
          <p:cNvPr id="30" name="Рисунок 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75" y="3034817"/>
            <a:ext cx="319165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6536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7376894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22" y="3159355"/>
            <a:ext cx="2227716" cy="3175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529" y="3327682"/>
            <a:ext cx="590083" cy="61182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590062" y="3097525"/>
            <a:ext cx="516972" cy="68211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107" y="397621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224" y="816747"/>
            <a:ext cx="470785" cy="59753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542" y="816747"/>
            <a:ext cx="335160" cy="38086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977" y="2586264"/>
            <a:ext cx="351849" cy="36714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066" y="1360529"/>
            <a:ext cx="1481355" cy="108612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087" y="2714619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913" y="393674"/>
            <a:ext cx="18097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6117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969" y="351240"/>
            <a:ext cx="1809750" cy="6381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8" y="3159355"/>
            <a:ext cx="2395938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965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981" y="468239"/>
            <a:ext cx="1809750" cy="6381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08" y="3273631"/>
            <a:ext cx="258057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1166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625" y="415010"/>
            <a:ext cx="1809750" cy="6381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75" y="3172245"/>
            <a:ext cx="2762763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379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880250" y="2131231"/>
            <a:ext cx="5493984" cy="69958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FF6965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761" y="3638173"/>
            <a:ext cx="696193" cy="72184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497" y="444775"/>
            <a:ext cx="382530" cy="36910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352" y="5679298"/>
            <a:ext cx="586145" cy="74395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639" y="444775"/>
            <a:ext cx="408635" cy="46435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842" y="3638173"/>
            <a:ext cx="500801" cy="5225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73555">
            <a:off x="9841353" y="4499050"/>
            <a:ext cx="1827940" cy="134024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670" y="2481025"/>
            <a:ext cx="416339" cy="4385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029" y="1226189"/>
            <a:ext cx="555294" cy="52946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6" y="3213240"/>
            <a:ext cx="3497240" cy="31752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625" y="415010"/>
            <a:ext cx="18097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676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1F1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7916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530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91" r:id="rId3"/>
    <p:sldLayoutId id="2147483692" r:id="rId4"/>
    <p:sldLayoutId id="2147483694" r:id="rId5"/>
    <p:sldLayoutId id="2147483686" r:id="rId6"/>
    <p:sldLayoutId id="2147483690" r:id="rId7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9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11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8.jpe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7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7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7.png"/><Relationship Id="rId3" Type="http://schemas.openxmlformats.org/officeDocument/2006/relationships/image" Target="../media/image9.png"/><Relationship Id="rId7" Type="http://schemas.openxmlformats.org/officeDocument/2006/relationships/image" Target="../media/image27.png"/><Relationship Id="rId12" Type="http://schemas.openxmlformats.org/officeDocument/2006/relationships/hyperlink" Target="https://flomaster.club/43917-zarjadka-dlja-detej-risunok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11.pn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8.jpe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xmlns="" id="{9BEE043C-E42A-40B4-A4F8-0FEFA9F38D44}"/>
              </a:ext>
            </a:extLst>
          </p:cNvPr>
          <p:cNvSpPr txBox="1">
            <a:spLocks/>
          </p:cNvSpPr>
          <p:nvPr/>
        </p:nvSpPr>
        <p:spPr>
          <a:xfrm>
            <a:off x="127839" y="6361079"/>
            <a:ext cx="8110726" cy="38775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Е. С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Шилова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кандидат педагогических наук, доцент</a:t>
            </a:r>
          </a:p>
        </p:txBody>
      </p:sp>
      <p:sp>
        <p:nvSpPr>
          <p:cNvPr id="9" name="Подзаголовок 8">
            <a:extLst>
              <a:ext uri="{FF2B5EF4-FFF2-40B4-BE49-F238E27FC236}">
                <a16:creationId xmlns:a16="http://schemas.microsoft.com/office/drawing/2014/main" xmlns="" id="{7A520274-A647-4D06-8199-46288B075C1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431524" y="3105260"/>
            <a:ext cx="5762625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разработка для учителя</a:t>
            </a: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597F3B1D-926C-480A-AE2A-7A190CB38B4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21838" t="19608" r="7646" b="51866"/>
          <a:stretch/>
        </p:blipFill>
        <p:spPr>
          <a:xfrm>
            <a:off x="30689" y="0"/>
            <a:ext cx="12143381" cy="20461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4784" y="1023087"/>
            <a:ext cx="11028219" cy="911878"/>
          </a:xfrm>
        </p:spPr>
        <p:txBody>
          <a:bodyPr anchor="b"/>
          <a:lstStyle/>
          <a:p>
            <a:r>
              <a:rPr lang="ru-RU" sz="3200" b="1" dirty="0">
                <a:latin typeface="+mn-lt"/>
                <a:cs typeface="Arial" panose="020B0604020202020204" pitchFamily="34" charset="0"/>
              </a:rPr>
              <a:t> </a:t>
            </a:r>
            <a:br>
              <a:rPr lang="ru-RU" sz="3200" b="1" dirty="0">
                <a:latin typeface="+mn-lt"/>
                <a:cs typeface="Arial" panose="020B0604020202020204" pitchFamily="34" charset="0"/>
              </a:rPr>
            </a:b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Использование 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приёма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сравнения при решении двух типов простых задач: </a:t>
            </a:r>
            <a:b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на 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уменьшение числа на несколько единиц в прямой форме </a:t>
            </a:r>
            <a:b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увеличение числа на несколько единиц в косвенной </a:t>
            </a:r>
            <a:r>
              <a:rPr lang="ru-RU" sz="2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форме</a:t>
            </a:r>
            <a:endParaRPr lang="ru-RU" sz="2400" b="1" dirty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E297E172-CB57-41F0-BA0E-B11497DF73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53" y="4844081"/>
            <a:ext cx="382530" cy="36910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701E1A47-6C99-445B-AF55-FC9648FF2F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338" y="2286173"/>
            <a:ext cx="586145" cy="74395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C3CAD9B9-5EB3-4EBB-AA93-62F779E3D9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53" y="272477"/>
            <a:ext cx="573085" cy="65213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C87A5EDC-D86E-40CA-84B9-CE75979B370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7709" y="225948"/>
            <a:ext cx="555294" cy="52946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48B0DC9-869D-4202-A8C7-94FBF9DE437A}"/>
              </a:ext>
            </a:extLst>
          </p:cNvPr>
          <p:cNvSpPr txBox="1"/>
          <p:nvPr/>
        </p:nvSpPr>
        <p:spPr>
          <a:xfrm>
            <a:off x="3673992" y="3554947"/>
            <a:ext cx="592720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2400" b="1" dirty="0"/>
          </a:p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Задание 1</a:t>
            </a:r>
          </a:p>
        </p:txBody>
      </p:sp>
    </p:spTree>
    <p:extLst>
      <p:ext uri="{BB962C8B-B14F-4D97-AF65-F5344CB8AC3E}">
        <p14:creationId xmlns:p14="http://schemas.microsoft.com/office/powerpoint/2010/main" val="3301679814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247" y="6148565"/>
            <a:ext cx="451536" cy="43053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09352" y="3385437"/>
            <a:ext cx="395306" cy="52158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019" y="1950532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5123EADC-07C1-4428-84B8-A1F577E877D1}"/>
              </a:ext>
            </a:extLst>
          </p:cNvPr>
          <p:cNvSpPr txBox="1"/>
          <p:nvPr/>
        </p:nvSpPr>
        <p:spPr>
          <a:xfrm>
            <a:off x="4251509" y="480099"/>
            <a:ext cx="25552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РЕФЛЕКСИЯ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5D9D9373-A20C-4E52-AA33-373F7518877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76374">
            <a:off x="2462370" y="5636933"/>
            <a:ext cx="1042447" cy="710168"/>
          </a:xfrm>
          <a:prstGeom prst="rect">
            <a:avLst/>
          </a:prstGeom>
        </p:spPr>
      </p:pic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12688D7E-0468-4598-B22A-3AB40303A446}"/>
              </a:ext>
            </a:extLst>
          </p:cNvPr>
          <p:cNvSpPr/>
          <p:nvPr/>
        </p:nvSpPr>
        <p:spPr>
          <a:xfrm>
            <a:off x="2876017" y="1449199"/>
            <a:ext cx="6433083" cy="1094994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400" b="1" dirty="0"/>
              <a:t>Возникали ли у вас трудности при составлении краткой записи и решении задач?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249EC523-31C0-4B17-B9B4-E7E2B822D91C}"/>
              </a:ext>
            </a:extLst>
          </p:cNvPr>
          <p:cNvSpPr/>
          <p:nvPr/>
        </p:nvSpPr>
        <p:spPr>
          <a:xfrm>
            <a:off x="3602415" y="2979205"/>
            <a:ext cx="5937935" cy="1151506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400" b="1" dirty="0"/>
              <a:t>Понравилось ли вам вместе проверять правильность составления краткой записи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и </a:t>
            </a:r>
            <a:r>
              <a:rPr lang="ru-RU" sz="2400" b="1" dirty="0"/>
              <a:t>решения задач?</a:t>
            </a:r>
          </a:p>
        </p:txBody>
      </p:sp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1927C07D-76CD-447F-806C-EA137F3C9DC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422" y="5206411"/>
            <a:ext cx="382530" cy="369108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F58580BD-7586-48CC-B9DB-E84CE18A192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4697595" y="5491025"/>
            <a:ext cx="395306" cy="521584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A0553D2A-18C1-4377-BBE2-33CE7809B65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37" y="3159355"/>
            <a:ext cx="2227716" cy="3175200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ADE731E0-6B34-40AB-B2A2-490CABB6857F}"/>
              </a:ext>
            </a:extLst>
          </p:cNvPr>
          <p:cNvSpPr/>
          <p:nvPr/>
        </p:nvSpPr>
        <p:spPr>
          <a:xfrm>
            <a:off x="4358715" y="4565724"/>
            <a:ext cx="6509435" cy="1511145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Что необходимо сделать, чтобы устранить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все </a:t>
            </a:r>
            <a:r>
              <a:rPr lang="ru-RU" sz="2400" b="1" dirty="0"/>
              <a:t>затруднения, которые возникали при составлении краткой записи и решении задач?</a:t>
            </a:r>
          </a:p>
        </p:txBody>
      </p:sp>
    </p:spTree>
    <p:extLst>
      <p:ext uri="{BB962C8B-B14F-4D97-AF65-F5344CB8AC3E}">
        <p14:creationId xmlns:p14="http://schemas.microsoft.com/office/powerpoint/2010/main" val="2492463267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8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0F7BEE73-7D2F-4362-927F-76544E381EC0}"/>
              </a:ext>
            </a:extLst>
          </p:cNvPr>
          <p:cNvSpPr/>
          <p:nvPr/>
        </p:nvSpPr>
        <p:spPr>
          <a:xfrm>
            <a:off x="5118847" y="367553"/>
            <a:ext cx="2500740" cy="8915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Повторите! </a:t>
            </a:r>
            <a:endParaRPr lang="ru-RU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FA66FEA-A8BE-4F2D-9CF3-7A0EAA6382DF}"/>
              </a:ext>
            </a:extLst>
          </p:cNvPr>
          <p:cNvSpPr txBox="1"/>
          <p:nvPr/>
        </p:nvSpPr>
        <p:spPr>
          <a:xfrm>
            <a:off x="2035654" y="1396412"/>
            <a:ext cx="8120692" cy="21741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в задаче одна величина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несколько единиц меньше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 другая —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столько же </a:t>
            </a: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единиц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больше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911847CB-1E49-49B4-9534-A284407381D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1" y="3783106"/>
            <a:ext cx="2014597" cy="2599580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1CC890D0-0810-4557-B1E2-ED84208B0598}"/>
              </a:ext>
            </a:extLst>
          </p:cNvPr>
          <p:cNvSpPr/>
          <p:nvPr/>
        </p:nvSpPr>
        <p:spPr>
          <a:xfrm>
            <a:off x="3215860" y="5622737"/>
            <a:ext cx="6452264" cy="11010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</a:t>
            </a:r>
            <a: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ru-RU" sz="2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расскажите друг другу правило.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1D41C7F5-CB10-4B29-B2CE-91281A5D8C70}"/>
              </a:ext>
            </a:extLst>
          </p:cNvPr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059" y="3571280"/>
            <a:ext cx="4706469" cy="1565496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08842623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555" y="5835767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5" y="6304884"/>
            <a:ext cx="410657" cy="42851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56228F5-A19C-4251-8B4B-009EEFE57912}"/>
              </a:ext>
            </a:extLst>
          </p:cNvPr>
          <p:cNvSpPr txBox="1"/>
          <p:nvPr/>
        </p:nvSpPr>
        <p:spPr>
          <a:xfrm>
            <a:off x="941294" y="885674"/>
            <a:ext cx="10736352" cy="3986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Составьте  краткую  запись  </a:t>
            </a: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</a:t>
            </a: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решите  задачу.</a:t>
            </a:r>
          </a:p>
          <a:p>
            <a:pPr algn="ctr">
              <a:lnSpc>
                <a:spcPct val="107000"/>
              </a:lnSpc>
            </a:pPr>
            <a:r>
              <a:rPr lang="ru-RU" sz="32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Вариант</a:t>
            </a:r>
            <a:r>
              <a:rPr lang="ru-RU" sz="32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	</a:t>
            </a:r>
            <a:endParaRPr lang="ru-RU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парке посадили 70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берёз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 дубов </a:t>
            </a:r>
            <a:r>
              <a:rPr lang="ru-RU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sz="32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20 меньше. Сколько дубов посадили в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парке?</a:t>
            </a:r>
            <a:endParaRPr lang="ru-RU" sz="32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2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парке посадили 70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берёз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Это на 20 меньше, чем дубов. Сколько дубов посадили в парке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12AD2515-1401-4A2A-ADB3-98A22B97EF7F}"/>
              </a:ext>
            </a:extLst>
          </p:cNvPr>
          <p:cNvSpPr txBox="1"/>
          <p:nvPr/>
        </p:nvSpPr>
        <p:spPr>
          <a:xfrm>
            <a:off x="11075358" y="5873873"/>
            <a:ext cx="602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B8D73842-9DFE-4800-BF9E-9DD20A758AD7}"/>
              </a:ext>
            </a:extLst>
          </p:cNvPr>
          <p:cNvSpPr/>
          <p:nvPr/>
        </p:nvSpPr>
        <p:spPr>
          <a:xfrm>
            <a:off x="3729810" y="5506936"/>
            <a:ext cx="5159320" cy="10671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</a:t>
            </a:r>
            <a: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ru-RU" sz="28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запишите  в  тетради</a:t>
            </a:r>
            <a:r>
              <a:rPr lang="ru-RU" sz="2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78727555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555" y="5835767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5" y="6304884"/>
            <a:ext cx="410657" cy="42851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56228F5-A19C-4251-8B4B-009EEFE57912}"/>
              </a:ext>
            </a:extLst>
          </p:cNvPr>
          <p:cNvSpPr txBox="1"/>
          <p:nvPr/>
        </p:nvSpPr>
        <p:spPr>
          <a:xfrm>
            <a:off x="2699894" y="506802"/>
            <a:ext cx="7547399" cy="4130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28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Вариант</a:t>
            </a:r>
            <a:r>
              <a:rPr lang="ru-RU" sz="28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парке посадили 70 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берёз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 дубов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 меньше. Сколько дубов посадили в парке?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Берёз — </a:t>
            </a:r>
            <a:r>
              <a:rPr lang="ru-RU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70.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Дубов 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</a:t>
            </a:r>
            <a:r>
              <a:rPr lang="ru-RU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?, 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20 меньше</a:t>
            </a:r>
            <a:r>
              <a:rPr lang="ru-RU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Задача 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/>
            <a:r>
              <a:rPr lang="ru-RU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70 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8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 = 50 (д.)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/>
            <a:r>
              <a:rPr lang="ru-RU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Ответ: 50 дубов</a:t>
            </a:r>
            <a:r>
              <a:rPr lang="ru-RU" sz="28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12AD2515-1401-4A2A-ADB3-98A22B97EF7F}"/>
              </a:ext>
            </a:extLst>
          </p:cNvPr>
          <p:cNvSpPr txBox="1"/>
          <p:nvPr/>
        </p:nvSpPr>
        <p:spPr>
          <a:xfrm>
            <a:off x="11099529" y="5809693"/>
            <a:ext cx="301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B8D73842-9DFE-4800-BF9E-9DD20A758AD7}"/>
              </a:ext>
            </a:extLst>
          </p:cNvPr>
          <p:cNvSpPr/>
          <p:nvPr/>
        </p:nvSpPr>
        <p:spPr>
          <a:xfrm>
            <a:off x="2223247" y="4787153"/>
            <a:ext cx="8500696" cy="19906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</a:t>
            </a:r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4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вместе проверьте правильность составления краткой записи и решения задачи.</a:t>
            </a:r>
          </a:p>
          <a:p>
            <a:pPr algn="ctr"/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Какие слова помогли выбрать правильное решение? </a:t>
            </a:r>
          </a:p>
          <a:p>
            <a:pPr algn="ctr"/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Что </a:t>
            </a:r>
            <a:r>
              <a:rPr lang="ru-RU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значит «на </a:t>
            </a:r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ru-RU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меньше»? </a:t>
            </a:r>
            <a:endParaRPr lang="ru-RU" sz="24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6D8A1F2D-8BA0-42E7-A95C-2C47141FED1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1" y="4374776"/>
            <a:ext cx="1812833" cy="248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379846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555" y="5835767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5" y="6304884"/>
            <a:ext cx="410657" cy="42851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56228F5-A19C-4251-8B4B-009EEFE57912}"/>
              </a:ext>
            </a:extLst>
          </p:cNvPr>
          <p:cNvSpPr txBox="1"/>
          <p:nvPr/>
        </p:nvSpPr>
        <p:spPr>
          <a:xfrm>
            <a:off x="2693055" y="465452"/>
            <a:ext cx="7430605" cy="38952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28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Вариант</a:t>
            </a:r>
            <a:r>
              <a:rPr lang="ru-RU" sz="28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just">
              <a:lnSpc>
                <a:spcPct val="107000"/>
              </a:lnSpc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парке посадили 70 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берёз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Это на 20 меньше, чем дубов. Сколько дубов посадили в парке?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Берёз — </a:t>
            </a:r>
            <a:r>
              <a:rPr lang="ru-RU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70. 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на 20 меньше.</a:t>
            </a:r>
            <a:endParaRPr lang="ru-RU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Дубов </a:t>
            </a:r>
            <a:r>
              <a:rPr lang="ru-RU" sz="28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</a:t>
            </a:r>
            <a:r>
              <a:rPr lang="ru-RU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/>
            <a:r>
              <a:rPr lang="ru-RU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/>
            <a:r>
              <a:rPr lang="ru-RU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70 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 = 90 (д.)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/>
            <a:r>
              <a:rPr lang="ru-RU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Ответ: 90 </a:t>
            </a:r>
            <a:r>
              <a:rPr lang="ru-RU" sz="28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дубов</a:t>
            </a:r>
            <a:r>
              <a:rPr lang="ru-RU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12AD2515-1401-4A2A-ADB3-98A22B97EF7F}"/>
              </a:ext>
            </a:extLst>
          </p:cNvPr>
          <p:cNvSpPr txBox="1"/>
          <p:nvPr/>
        </p:nvSpPr>
        <p:spPr>
          <a:xfrm>
            <a:off x="11075358" y="5873873"/>
            <a:ext cx="602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B8D73842-9DFE-4800-BF9E-9DD20A758AD7}"/>
              </a:ext>
            </a:extLst>
          </p:cNvPr>
          <p:cNvSpPr/>
          <p:nvPr/>
        </p:nvSpPr>
        <p:spPr>
          <a:xfrm>
            <a:off x="2158010" y="4799106"/>
            <a:ext cx="8500696" cy="19906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Задание:</a:t>
            </a:r>
            <a:endParaRPr lang="ru-RU" sz="24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вместе проверьте правильность составления краткой записи и решения задачи.</a:t>
            </a:r>
          </a:p>
          <a:p>
            <a:pPr algn="ctr"/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Какие слова помогли выбрать правильное решение? 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6D8A1F2D-8BA0-42E7-A95C-2C47141FED1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1" y="4374776"/>
            <a:ext cx="1812833" cy="248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326959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FA66FEA-A8BE-4F2D-9CF3-7A0EAA6382DF}"/>
              </a:ext>
            </a:extLst>
          </p:cNvPr>
          <p:cNvSpPr txBox="1"/>
          <p:nvPr/>
        </p:nvSpPr>
        <p:spPr>
          <a:xfrm>
            <a:off x="1416424" y="712278"/>
            <a:ext cx="10210800" cy="28078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1	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</a:t>
            </a: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2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Берёз 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</a:t>
            </a:r>
            <a:r>
              <a:rPr lang="ru-RU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70.                              </a:t>
            </a:r>
            <a:r>
              <a:rPr lang="ru-RU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Берёз 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</a:t>
            </a:r>
            <a:r>
              <a:rPr lang="ru-RU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70. 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на 20 меньше.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Дубов 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</a:t>
            </a:r>
            <a:r>
              <a:rPr lang="ru-RU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?, 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20 </a:t>
            </a:r>
            <a:r>
              <a:rPr lang="ru-RU" sz="28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меньше</a:t>
            </a:r>
            <a:r>
              <a:rPr lang="ru-RU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	 Дубов 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</a:t>
            </a:r>
            <a:r>
              <a:rPr lang="ru-RU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                           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70 </a:t>
            </a:r>
            <a:r>
              <a:rPr lang="ru-RU" sz="28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 = 50 (д.)                         </a:t>
            </a:r>
            <a:r>
              <a:rPr lang="ru-RU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70 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 = 90 (д.)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Ответ: 50 дубов.                      </a:t>
            </a:r>
            <a:r>
              <a:rPr lang="ru-RU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90 дубов</a:t>
            </a:r>
            <a:r>
              <a:rPr lang="ru-RU" sz="28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F868D109-F12C-442E-ADA4-71BC43339628}"/>
              </a:ext>
            </a:extLst>
          </p:cNvPr>
          <p:cNvSpPr/>
          <p:nvPr/>
        </p:nvSpPr>
        <p:spPr>
          <a:xfrm>
            <a:off x="2772995" y="5516053"/>
            <a:ext cx="7957758" cy="12593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Задание:</a:t>
            </a:r>
          </a:p>
          <a:p>
            <a:pPr algn="ctr"/>
            <a:r>
              <a:rPr lang="ru-RU" sz="2800" b="1" i="1" dirty="0">
                <a:solidFill>
                  <a:schemeClr val="tx1"/>
                </a:solidFill>
              </a:rPr>
              <a:t>сравните краткие записи и решения задач 1 и 2. 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54FEA4E4-893E-4D84-AB2B-CFCF59E5C55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41" y="3881718"/>
            <a:ext cx="2035504" cy="283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860879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D694E988-88AB-49F2-A204-892464B7E304}"/>
              </a:ext>
            </a:extLst>
          </p:cNvPr>
          <p:cNvSpPr/>
          <p:nvPr/>
        </p:nvSpPr>
        <p:spPr>
          <a:xfrm>
            <a:off x="2755128" y="154161"/>
            <a:ext cx="8937812" cy="6488260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055" y="6273306"/>
            <a:ext cx="451536" cy="43053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745694" y="1449921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47" y="2671993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5123EADC-07C1-4428-84B8-A1F577E877D1}"/>
              </a:ext>
            </a:extLst>
          </p:cNvPr>
          <p:cNvSpPr txBox="1"/>
          <p:nvPr/>
        </p:nvSpPr>
        <p:spPr>
          <a:xfrm>
            <a:off x="4314108" y="686772"/>
            <a:ext cx="56865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Физкультминутка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5D9D9373-A20C-4E52-AA33-373F7518877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76374">
            <a:off x="2462370" y="5636933"/>
            <a:ext cx="1042447" cy="710168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0FA43B6E-9308-4B58-B879-FAA42F029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461" y="1428325"/>
            <a:ext cx="8794985" cy="450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6F4C3677-F35E-40BC-870D-BD7DACEDA45E}"/>
              </a:ext>
            </a:extLst>
          </p:cNvPr>
          <p:cNvSpPr txBox="1"/>
          <p:nvPr/>
        </p:nvSpPr>
        <p:spPr>
          <a:xfrm>
            <a:off x="10178764" y="5673967"/>
            <a:ext cx="98611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S Text"/>
                <a:ea typeface="+mn-ea"/>
                <a:cs typeface="+mn-cs"/>
                <a:hlinkClick r:id="rId12"/>
              </a:rPr>
              <a:t>flomaster.club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6E8CE11D-262C-4EFC-AADF-645719DEF07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1" y="3451959"/>
            <a:ext cx="3191652" cy="31752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74639002"/>
      </p:ext>
    </p:extLst>
  </p:cSld>
  <p:clrMapOvr>
    <a:masterClrMapping/>
  </p:clrMapOvr>
  <p:transition spd="slow" advClick="0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0F7BEE73-7D2F-4362-927F-76544E381EC0}"/>
              </a:ext>
            </a:extLst>
          </p:cNvPr>
          <p:cNvSpPr/>
          <p:nvPr/>
        </p:nvSpPr>
        <p:spPr>
          <a:xfrm>
            <a:off x="2420470" y="367553"/>
            <a:ext cx="7718611" cy="10929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Подведение итогов выполнения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задания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Запомните!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FA66FEA-A8BE-4F2D-9CF3-7A0EAA6382DF}"/>
              </a:ext>
            </a:extLst>
          </p:cNvPr>
          <p:cNvSpPr txBox="1"/>
          <p:nvPr/>
        </p:nvSpPr>
        <p:spPr>
          <a:xfrm>
            <a:off x="2502484" y="1761133"/>
            <a:ext cx="8097092" cy="16731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в задаче одна величина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несколько единиц меньше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 другая 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столько же единиц больше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911847CB-1E49-49B4-9534-A284407381D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0" y="3801034"/>
            <a:ext cx="2176411" cy="3056965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1CC890D0-0810-4557-B1E2-ED84208B0598}"/>
              </a:ext>
            </a:extLst>
          </p:cNvPr>
          <p:cNvSpPr/>
          <p:nvPr/>
        </p:nvSpPr>
        <p:spPr>
          <a:xfrm>
            <a:off x="3331998" y="5513294"/>
            <a:ext cx="6603768" cy="11865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Задание:</a:t>
            </a:r>
          </a:p>
          <a:p>
            <a:pPr algn="ctr"/>
            <a:r>
              <a:rPr lang="ru-RU" sz="28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проверьте </a:t>
            </a:r>
            <a:r>
              <a:rPr lang="ru-RU" sz="2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себя знание правила.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6C382A24-2A15-4190-B5E9-1A4D40CE0391}"/>
              </a:ext>
            </a:extLst>
          </p:cNvPr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424" y="3801034"/>
            <a:ext cx="4338917" cy="1335742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04092051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0F7BEE73-7D2F-4362-927F-76544E381EC0}"/>
              </a:ext>
            </a:extLst>
          </p:cNvPr>
          <p:cNvSpPr/>
          <p:nvPr/>
        </p:nvSpPr>
        <p:spPr>
          <a:xfrm>
            <a:off x="2420470" y="367553"/>
            <a:ext cx="7718611" cy="10294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Подведение итогов выполнения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задания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Продолжите!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FA66FEA-A8BE-4F2D-9CF3-7A0EAA6382DF}"/>
              </a:ext>
            </a:extLst>
          </p:cNvPr>
          <p:cNvSpPr txBox="1"/>
          <p:nvPr/>
        </p:nvSpPr>
        <p:spPr>
          <a:xfrm>
            <a:off x="3181267" y="1761132"/>
            <a:ext cx="6197016" cy="16471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в задаче одна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величина</a:t>
            </a:r>
            <a:b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несколько единиц меньше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 другая 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911847CB-1E49-49B4-9534-A284407381D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0" y="3801034"/>
            <a:ext cx="2176411" cy="3056965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1CC890D0-0810-4557-B1E2-ED84208B0598}"/>
              </a:ext>
            </a:extLst>
          </p:cNvPr>
          <p:cNvSpPr/>
          <p:nvPr/>
        </p:nvSpPr>
        <p:spPr>
          <a:xfrm>
            <a:off x="2985337" y="5259474"/>
            <a:ext cx="7330140" cy="12593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Задание:</a:t>
            </a:r>
          </a:p>
          <a:p>
            <a:pPr algn="ctr"/>
            <a:r>
              <a:rPr lang="ru-RU" sz="2800" b="1" i="1" dirty="0" smtClean="0">
                <a:solidFill>
                  <a:schemeClr val="tx1"/>
                </a:solidFill>
              </a:rPr>
              <a:t>проверьте  друг  </a:t>
            </a:r>
            <a:r>
              <a:rPr lang="ru-RU" sz="2800" b="1" i="1" dirty="0">
                <a:solidFill>
                  <a:schemeClr val="tx1"/>
                </a:solidFill>
              </a:rPr>
              <a:t>у </a:t>
            </a:r>
            <a:r>
              <a:rPr lang="ru-RU" sz="2800" b="1" i="1" dirty="0" smtClean="0">
                <a:solidFill>
                  <a:schemeClr val="tx1"/>
                </a:solidFill>
              </a:rPr>
              <a:t> друга  знание  </a:t>
            </a:r>
            <a:r>
              <a:rPr lang="ru-RU" sz="2800" b="1" i="1" dirty="0">
                <a:solidFill>
                  <a:schemeClr val="tx1"/>
                </a:solidFill>
              </a:rPr>
              <a:t>правила.</a:t>
            </a:r>
          </a:p>
        </p:txBody>
      </p:sp>
    </p:spTree>
    <p:extLst>
      <p:ext uri="{BB962C8B-B14F-4D97-AF65-F5344CB8AC3E}">
        <p14:creationId xmlns:p14="http://schemas.microsoft.com/office/powerpoint/2010/main" val="830036883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Тема1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1E4E79"/>
      </a:hlink>
      <a:folHlink>
        <a:srgbClr val="1E4E79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резентация2" id="{69433D8B-8606-4ADE-9BA3-CD2F4BDFBA5D}" vid="{297C542E-FF64-4EC1-ADFD-FD10CBAE33E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11738C6-D76B-4EA3-8A0C-A17BDC1DB5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2EC10D1-364F-4DE0-9381-C780B9C7D7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C2196CA-8D48-47B0-9C8C-268F70368960}">
  <ds:schemaRefs>
    <ds:schemaRef ds:uri="http://purl.org/dc/terms/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schemas.microsoft.com/sharepoint/v3"/>
    <ds:schemaRef ds:uri="2547570a-e5f4-4946-a4c3-82580e42479e"/>
    <ds:schemaRef ds:uri="6ee78bd2-4339-4042-adc0-bcc646419980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теста по математике с умной совой</Template>
  <TotalTime>16559</TotalTime>
  <Words>220</Words>
  <Application>Microsoft Office PowerPoint</Application>
  <PresentationFormat>Произвольный</PresentationFormat>
  <Paragraphs>79</Paragraphs>
  <Slides>10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Тема1</vt:lpstr>
      <vt:lpstr>  Использование приёма сравнения при решении двух типов простых задач:  на уменьшение числа на несколько единиц в прямой форме  и на увеличение числа на несколько единиц в косвенной форме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Эффективные методы формирования умений решать простые текстовые задачи на движение в одном направлении</dc:title>
  <dc:creator>Nata</dc:creator>
  <cp:lastModifiedBy>Яна Капуста</cp:lastModifiedBy>
  <cp:revision>268</cp:revision>
  <dcterms:created xsi:type="dcterms:W3CDTF">2022-11-26T19:01:26Z</dcterms:created>
  <dcterms:modified xsi:type="dcterms:W3CDTF">2025-04-21T13:10:41Z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